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1"/>
  </p:notesMasterIdLst>
  <p:sldIdLst>
    <p:sldId id="256" r:id="rId2"/>
    <p:sldId id="257" r:id="rId3"/>
    <p:sldId id="258" r:id="rId4"/>
    <p:sldId id="259" r:id="rId5"/>
    <p:sldId id="260" r:id="rId6"/>
    <p:sldId id="33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340" r:id="rId23"/>
    <p:sldId id="341" r:id="rId24"/>
    <p:sldId id="342" r:id="rId25"/>
    <p:sldId id="344" r:id="rId26"/>
    <p:sldId id="279" r:id="rId27"/>
    <p:sldId id="532" r:id="rId28"/>
    <p:sldId id="533" r:id="rId29"/>
    <p:sldId id="280" r:id="rId30"/>
    <p:sldId id="281" r:id="rId31"/>
    <p:sldId id="282" r:id="rId32"/>
    <p:sldId id="283" r:id="rId33"/>
    <p:sldId id="284" r:id="rId34"/>
    <p:sldId id="285" r:id="rId35"/>
    <p:sldId id="286" r:id="rId36"/>
    <p:sldId id="287" r:id="rId37"/>
    <p:sldId id="290" r:id="rId38"/>
    <p:sldId id="288" r:id="rId39"/>
    <p:sldId id="345" r:id="rId40"/>
    <p:sldId id="293" r:id="rId41"/>
    <p:sldId id="294" r:id="rId42"/>
    <p:sldId id="295" r:id="rId43"/>
    <p:sldId id="438" r:id="rId44"/>
    <p:sldId id="296" r:id="rId45"/>
    <p:sldId id="297" r:id="rId46"/>
    <p:sldId id="298" r:id="rId47"/>
    <p:sldId id="299" r:id="rId48"/>
    <p:sldId id="300" r:id="rId49"/>
    <p:sldId id="301" r:id="rId50"/>
    <p:sldId id="302" r:id="rId51"/>
    <p:sldId id="303" r:id="rId52"/>
    <p:sldId id="304" r:id="rId53"/>
    <p:sldId id="320" r:id="rId54"/>
    <p:sldId id="322" r:id="rId55"/>
    <p:sldId id="323" r:id="rId56"/>
    <p:sldId id="308" r:id="rId57"/>
    <p:sldId id="305" r:id="rId58"/>
    <p:sldId id="306" r:id="rId59"/>
    <p:sldId id="307" r:id="rId60"/>
    <p:sldId id="309" r:id="rId61"/>
    <p:sldId id="310" r:id="rId62"/>
    <p:sldId id="311" r:id="rId63"/>
    <p:sldId id="312" r:id="rId64"/>
    <p:sldId id="313" r:id="rId65"/>
    <p:sldId id="314" r:id="rId66"/>
    <p:sldId id="316" r:id="rId67"/>
    <p:sldId id="530" r:id="rId68"/>
    <p:sldId id="436" r:id="rId69"/>
    <p:sldId id="432" r:id="rId70"/>
    <p:sldId id="506" r:id="rId71"/>
    <p:sldId id="507" r:id="rId72"/>
    <p:sldId id="509" r:id="rId73"/>
    <p:sldId id="510" r:id="rId74"/>
    <p:sldId id="531" r:id="rId75"/>
    <p:sldId id="440" r:id="rId76"/>
    <p:sldId id="534" r:id="rId77"/>
    <p:sldId id="433" r:id="rId78"/>
    <p:sldId id="441" r:id="rId79"/>
    <p:sldId id="443" r:id="rId80"/>
    <p:sldId id="442" r:id="rId81"/>
    <p:sldId id="261" r:id="rId82"/>
    <p:sldId id="512" r:id="rId83"/>
    <p:sldId id="513" r:id="rId84"/>
    <p:sldId id="511" r:id="rId85"/>
    <p:sldId id="514" r:id="rId86"/>
    <p:sldId id="515" r:id="rId87"/>
    <p:sldId id="516" r:id="rId88"/>
    <p:sldId id="445" r:id="rId89"/>
    <p:sldId id="447" r:id="rId90"/>
    <p:sldId id="448" r:id="rId91"/>
    <p:sldId id="449" r:id="rId92"/>
    <p:sldId id="517" r:id="rId93"/>
    <p:sldId id="450" r:id="rId94"/>
    <p:sldId id="451" r:id="rId95"/>
    <p:sldId id="536" r:id="rId96"/>
    <p:sldId id="518" r:id="rId97"/>
    <p:sldId id="537" r:id="rId98"/>
    <p:sldId id="335" r:id="rId99"/>
    <p:sldId id="336" r:id="rId10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94700"/>
  </p:normalViewPr>
  <p:slideViewPr>
    <p:cSldViewPr snapToGrid="0" snapToObjects="1">
      <p:cViewPr varScale="1">
        <p:scale>
          <a:sx n="255" d="100"/>
          <a:sy n="255" d="100"/>
        </p:scale>
        <p:origin x="1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41</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44</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48</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50</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57</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58</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61</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65</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5/11/20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20.png"/><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emf"/><Relationship Id="rId7" Type="http://schemas.openxmlformats.org/officeDocument/2006/relationships/image" Target="../media/image91.tif"/><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tif"/></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1.png"/><Relationship Id="rId7"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3.pn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5252/msb.20188746" TargetMode="External"/><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hyperlink" Target="https://doi.org/10.1186/s13059-016-0947-7" TargetMode="External"/><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linear regression </a:t>
            </a:r>
            <a:r>
              <a:rPr lang="en-US" dirty="0">
                <a:solidFill>
                  <a:schemeClr val="tx1"/>
                </a:solidFill>
              </a:rPr>
              <a:t>an example of supervised or unsupervised machine learning?</a:t>
            </a:r>
          </a:p>
        </p:txBody>
      </p:sp>
    </p:spTree>
    <p:extLst>
      <p:ext uri="{BB962C8B-B14F-4D97-AF65-F5344CB8AC3E}">
        <p14:creationId xmlns:p14="http://schemas.microsoft.com/office/powerpoint/2010/main" val="161910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Is </a:t>
            </a:r>
            <a:r>
              <a:rPr lang="en-US" b="1" dirty="0">
                <a:solidFill>
                  <a:schemeClr val="tx1"/>
                </a:solidFill>
              </a:rPr>
              <a:t>clustering</a:t>
            </a:r>
            <a:r>
              <a:rPr lang="en-US" dirty="0">
                <a:solidFill>
                  <a:schemeClr val="tx1"/>
                </a:solidFill>
              </a:rPr>
              <a:t> an example of supervised or unsupervised machine learning?</a:t>
            </a:r>
          </a:p>
        </p:txBody>
      </p:sp>
    </p:spTree>
    <p:extLst>
      <p:ext uri="{BB962C8B-B14F-4D97-AF65-F5344CB8AC3E}">
        <p14:creationId xmlns:p14="http://schemas.microsoft.com/office/powerpoint/2010/main" val="238459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3107400" y="1460963"/>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a:blip r:embed="rId3">
            <a:alphaModFix/>
          </a:blip>
          <a:stretch>
            <a:fillRect/>
          </a:stretch>
        </p:blipFill>
        <p:spPr>
          <a:xfrm>
            <a:off x="1571523" y="1020878"/>
            <a:ext cx="6000973" cy="4574101"/>
          </a:xfrm>
          <a:prstGeom prst="rect">
            <a:avLst/>
          </a:prstGeom>
          <a:noFill/>
          <a:ln>
            <a:noFill/>
          </a:ln>
        </p:spPr>
      </p:pic>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4"/>
              </a:rPr>
              <a:t>https://</a:t>
            </a:r>
            <a:r>
              <a:rPr lang="en" sz="2400" u="sng" dirty="0">
                <a:solidFill>
                  <a:schemeClr val="hlink"/>
                </a:solidFill>
                <a:hlinkClick r:id="rId4"/>
              </a:rPr>
              <a:t>krishnaswamylab.org/get-help</a:t>
            </a:r>
            <a:endParaRPr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Bring-your-own-data workshop</a:t>
            </a:r>
            <a:endParaRPr sz="360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2"/>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41</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2">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44</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61297" y="2680593"/>
            <a:ext cx="2557311" cy="769796"/>
          </a:xfrm>
          <a:prstGeom prst="rect">
            <a:avLst/>
          </a:prstGeom>
        </p:spPr>
      </p:pic>
      <p:pic>
        <p:nvPicPr>
          <p:cNvPr id="5" name="Picture 4"/>
          <p:cNvPicPr>
            <a:picLocks noChangeAspect="1"/>
          </p:cNvPicPr>
          <p:nvPr/>
        </p:nvPicPr>
        <p:blipFill>
          <a:blip r:embed="rId4"/>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2"/>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2"/>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2"/>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2"/>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3"/>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58</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2"/>
          <a:stretch>
            <a:fillRect/>
          </a:stretch>
        </p:blipFill>
        <p:spPr>
          <a:xfrm>
            <a:off x="488950" y="2622550"/>
            <a:ext cx="8166100" cy="1612900"/>
          </a:xfrm>
          <a:prstGeom prst="rect">
            <a:avLst/>
          </a:prstGeom>
        </p:spPr>
      </p:pic>
      <p:pic>
        <p:nvPicPr>
          <p:cNvPr id="5" name="Picture 4"/>
          <p:cNvPicPr>
            <a:picLocks noChangeAspect="1"/>
          </p:cNvPicPr>
          <p:nvPr/>
        </p:nvPicPr>
        <p:blipFill>
          <a:blip r:embed="rId3"/>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918512" y="1421615"/>
            <a:ext cx="333375" cy="762000"/>
          </a:xfrm>
          <a:prstGeom prst="rect">
            <a:avLst/>
          </a:prstGeom>
        </p:spPr>
      </p:pic>
      <p:pic>
        <p:nvPicPr>
          <p:cNvPr id="28" name="Picture 27"/>
          <p:cNvPicPr>
            <a:picLocks noChangeAspect="1"/>
          </p:cNvPicPr>
          <p:nvPr/>
        </p:nvPicPr>
        <p:blipFill>
          <a:blip r:embed="rId3"/>
          <a:stretch>
            <a:fillRect/>
          </a:stretch>
        </p:blipFill>
        <p:spPr>
          <a:xfrm>
            <a:off x="5937711" y="2546190"/>
            <a:ext cx="323850" cy="657225"/>
          </a:xfrm>
          <a:prstGeom prst="rect">
            <a:avLst/>
          </a:prstGeom>
        </p:spPr>
      </p:pic>
      <p:pic>
        <p:nvPicPr>
          <p:cNvPr id="30" name="Picture 29"/>
          <p:cNvPicPr>
            <a:picLocks noChangeAspect="1"/>
          </p:cNvPicPr>
          <p:nvPr/>
        </p:nvPicPr>
        <p:blipFill>
          <a:blip r:embed="rId4"/>
          <a:stretch>
            <a:fillRect/>
          </a:stretch>
        </p:blipFill>
        <p:spPr>
          <a:xfrm>
            <a:off x="4792563" y="2926127"/>
            <a:ext cx="333375" cy="657225"/>
          </a:xfrm>
          <a:prstGeom prst="rect">
            <a:avLst/>
          </a:prstGeom>
        </p:spPr>
      </p:pic>
      <p:pic>
        <p:nvPicPr>
          <p:cNvPr id="31" name="Picture 30"/>
          <p:cNvPicPr>
            <a:picLocks noChangeAspect="1"/>
          </p:cNvPicPr>
          <p:nvPr/>
        </p:nvPicPr>
        <p:blipFill>
          <a:blip r:embed="rId5"/>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6"/>
          <a:stretch>
            <a:fillRect/>
          </a:stretch>
        </p:blipFill>
        <p:spPr>
          <a:xfrm>
            <a:off x="2475758" y="4779262"/>
            <a:ext cx="895350" cy="981075"/>
          </a:xfrm>
          <a:prstGeom prst="rect">
            <a:avLst/>
          </a:prstGeom>
        </p:spPr>
      </p:pic>
      <p:pic>
        <p:nvPicPr>
          <p:cNvPr id="36" name="Picture 35"/>
          <p:cNvPicPr>
            <a:picLocks noChangeAspect="1"/>
          </p:cNvPicPr>
          <p:nvPr/>
        </p:nvPicPr>
        <p:blipFill>
          <a:blip r:embed="rId7"/>
          <a:stretch>
            <a:fillRect/>
          </a:stretch>
        </p:blipFill>
        <p:spPr>
          <a:xfrm>
            <a:off x="4516279" y="4792653"/>
            <a:ext cx="685800" cy="1000125"/>
          </a:xfrm>
          <a:prstGeom prst="rect">
            <a:avLst/>
          </a:prstGeom>
        </p:spPr>
      </p:pic>
      <p:pic>
        <p:nvPicPr>
          <p:cNvPr id="37" name="Picture 36"/>
          <p:cNvPicPr>
            <a:picLocks noChangeAspect="1"/>
          </p:cNvPicPr>
          <p:nvPr/>
        </p:nvPicPr>
        <p:blipFill>
          <a:blip r:embed="rId8"/>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9"/>
          <a:stretch>
            <a:fillRect/>
          </a:stretch>
        </p:blipFill>
        <p:spPr>
          <a:xfrm>
            <a:off x="1185937" y="3197449"/>
            <a:ext cx="376204" cy="682183"/>
          </a:xfrm>
          <a:prstGeom prst="rect">
            <a:avLst/>
          </a:prstGeom>
        </p:spPr>
      </p:pic>
      <p:pic>
        <p:nvPicPr>
          <p:cNvPr id="34" name="Picture 33"/>
          <p:cNvPicPr>
            <a:picLocks noChangeAspect="1"/>
          </p:cNvPicPr>
          <p:nvPr/>
        </p:nvPicPr>
        <p:blipFill>
          <a:blip r:embed="rId9"/>
          <a:stretch>
            <a:fillRect/>
          </a:stretch>
        </p:blipFill>
        <p:spPr>
          <a:xfrm>
            <a:off x="5639221" y="2546189"/>
            <a:ext cx="384895" cy="697942"/>
          </a:xfrm>
          <a:prstGeom prst="rect">
            <a:avLst/>
          </a:prstGeom>
        </p:spPr>
      </p:pic>
      <p:pic>
        <p:nvPicPr>
          <p:cNvPr id="41" name="Picture 40"/>
          <p:cNvPicPr>
            <a:picLocks noChangeAspect="1"/>
          </p:cNvPicPr>
          <p:nvPr/>
        </p:nvPicPr>
        <p:blipFill>
          <a:blip r:embed="rId10"/>
          <a:stretch>
            <a:fillRect/>
          </a:stretch>
        </p:blipFill>
        <p:spPr>
          <a:xfrm>
            <a:off x="5678541" y="1560049"/>
            <a:ext cx="306253" cy="703248"/>
          </a:xfrm>
          <a:prstGeom prst="rect">
            <a:avLst/>
          </a:prstGeom>
        </p:spPr>
      </p:pic>
      <p:pic>
        <p:nvPicPr>
          <p:cNvPr id="42" name="Picture 41"/>
          <p:cNvPicPr>
            <a:picLocks noChangeAspect="1"/>
          </p:cNvPicPr>
          <p:nvPr/>
        </p:nvPicPr>
        <p:blipFill>
          <a:blip r:embed="rId10"/>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61</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2"/>
          <a:stretch>
            <a:fillRect/>
          </a:stretch>
        </p:blipFill>
        <p:spPr>
          <a:xfrm>
            <a:off x="794147" y="2522040"/>
            <a:ext cx="333375" cy="762000"/>
          </a:xfrm>
          <a:prstGeom prst="rect">
            <a:avLst/>
          </a:prstGeom>
        </p:spPr>
      </p:pic>
      <p:pic>
        <p:nvPicPr>
          <p:cNvPr id="12" name="Picture 11"/>
          <p:cNvPicPr>
            <a:picLocks noChangeAspect="1"/>
          </p:cNvPicPr>
          <p:nvPr/>
        </p:nvPicPr>
        <p:blipFill>
          <a:blip r:embed="rId3"/>
          <a:stretch>
            <a:fillRect/>
          </a:stretch>
        </p:blipFill>
        <p:spPr>
          <a:xfrm>
            <a:off x="1508522" y="2626815"/>
            <a:ext cx="323850" cy="657225"/>
          </a:xfrm>
          <a:prstGeom prst="rect">
            <a:avLst/>
          </a:prstGeom>
        </p:spPr>
      </p:pic>
      <p:pic>
        <p:nvPicPr>
          <p:cNvPr id="14" name="Picture 13"/>
          <p:cNvPicPr>
            <a:picLocks noChangeAspect="1"/>
          </p:cNvPicPr>
          <p:nvPr/>
        </p:nvPicPr>
        <p:blipFill>
          <a:blip r:embed="rId4"/>
          <a:stretch>
            <a:fillRect/>
          </a:stretch>
        </p:blipFill>
        <p:spPr>
          <a:xfrm>
            <a:off x="2086272" y="2684264"/>
            <a:ext cx="333375" cy="657225"/>
          </a:xfrm>
          <a:prstGeom prst="rect">
            <a:avLst/>
          </a:prstGeom>
        </p:spPr>
      </p:pic>
      <p:pic>
        <p:nvPicPr>
          <p:cNvPr id="15" name="Picture 14"/>
          <p:cNvPicPr>
            <a:picLocks noChangeAspect="1"/>
          </p:cNvPicPr>
          <p:nvPr/>
        </p:nvPicPr>
        <p:blipFill>
          <a:blip r:embed="rId5"/>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2"/>
          <a:stretch>
            <a:fillRect/>
          </a:stretch>
        </p:blipFill>
        <p:spPr>
          <a:xfrm>
            <a:off x="5091056" y="1789311"/>
            <a:ext cx="333375" cy="762000"/>
          </a:xfrm>
          <a:prstGeom prst="rect">
            <a:avLst/>
          </a:prstGeom>
        </p:spPr>
      </p:pic>
      <p:pic>
        <p:nvPicPr>
          <p:cNvPr id="28" name="Picture 27"/>
          <p:cNvPicPr>
            <a:picLocks noChangeAspect="1"/>
          </p:cNvPicPr>
          <p:nvPr/>
        </p:nvPicPr>
        <p:blipFill>
          <a:blip r:embed="rId3"/>
          <a:stretch>
            <a:fillRect/>
          </a:stretch>
        </p:blipFill>
        <p:spPr>
          <a:xfrm>
            <a:off x="5766656" y="2298203"/>
            <a:ext cx="323850" cy="657225"/>
          </a:xfrm>
          <a:prstGeom prst="rect">
            <a:avLst/>
          </a:prstGeom>
        </p:spPr>
      </p:pic>
      <p:pic>
        <p:nvPicPr>
          <p:cNvPr id="30" name="Picture 29"/>
          <p:cNvPicPr>
            <a:picLocks noChangeAspect="1"/>
          </p:cNvPicPr>
          <p:nvPr/>
        </p:nvPicPr>
        <p:blipFill>
          <a:blip r:embed="rId4"/>
          <a:stretch>
            <a:fillRect/>
          </a:stretch>
        </p:blipFill>
        <p:spPr>
          <a:xfrm>
            <a:off x="6563916" y="3111104"/>
            <a:ext cx="333375" cy="657225"/>
          </a:xfrm>
          <a:prstGeom prst="rect">
            <a:avLst/>
          </a:prstGeom>
        </p:spPr>
      </p:pic>
      <p:pic>
        <p:nvPicPr>
          <p:cNvPr id="31" name="Picture 30"/>
          <p:cNvPicPr>
            <a:picLocks noChangeAspect="1"/>
          </p:cNvPicPr>
          <p:nvPr/>
        </p:nvPicPr>
        <p:blipFill>
          <a:blip r:embed="rId5"/>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2"/>
          <a:stretch>
            <a:fillRect/>
          </a:stretch>
        </p:blipFill>
        <p:spPr>
          <a:xfrm>
            <a:off x="2308565" y="4793150"/>
            <a:ext cx="333375" cy="762000"/>
          </a:xfrm>
          <a:prstGeom prst="rect">
            <a:avLst/>
          </a:prstGeom>
        </p:spPr>
      </p:pic>
      <p:pic>
        <p:nvPicPr>
          <p:cNvPr id="33" name="Picture 32"/>
          <p:cNvPicPr>
            <a:picLocks noChangeAspect="1"/>
          </p:cNvPicPr>
          <p:nvPr/>
        </p:nvPicPr>
        <p:blipFill>
          <a:blip r:embed="rId3"/>
          <a:stretch>
            <a:fillRect/>
          </a:stretch>
        </p:blipFill>
        <p:spPr>
          <a:xfrm>
            <a:off x="3118226" y="4897925"/>
            <a:ext cx="323850" cy="657225"/>
          </a:xfrm>
          <a:prstGeom prst="rect">
            <a:avLst/>
          </a:prstGeom>
        </p:spPr>
      </p:pic>
      <p:pic>
        <p:nvPicPr>
          <p:cNvPr id="35" name="Picture 34"/>
          <p:cNvPicPr>
            <a:picLocks noChangeAspect="1"/>
          </p:cNvPicPr>
          <p:nvPr/>
        </p:nvPicPr>
        <p:blipFill>
          <a:blip r:embed="rId4"/>
          <a:stretch>
            <a:fillRect/>
          </a:stretch>
        </p:blipFill>
        <p:spPr>
          <a:xfrm>
            <a:off x="4201097" y="4916909"/>
            <a:ext cx="333375" cy="657225"/>
          </a:xfrm>
          <a:prstGeom prst="rect">
            <a:avLst/>
          </a:prstGeom>
        </p:spPr>
      </p:pic>
      <p:pic>
        <p:nvPicPr>
          <p:cNvPr id="36" name="Picture 35"/>
          <p:cNvPicPr>
            <a:picLocks noChangeAspect="1"/>
          </p:cNvPicPr>
          <p:nvPr/>
        </p:nvPicPr>
        <p:blipFill>
          <a:blip r:embed="rId5"/>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6"/>
          <a:stretch>
            <a:fillRect/>
          </a:stretch>
        </p:blipFill>
        <p:spPr>
          <a:xfrm>
            <a:off x="6040380" y="2659306"/>
            <a:ext cx="356849" cy="682183"/>
          </a:xfrm>
          <a:prstGeom prst="rect">
            <a:avLst/>
          </a:prstGeom>
        </p:spPr>
      </p:pic>
      <p:pic>
        <p:nvPicPr>
          <p:cNvPr id="39" name="Picture 38"/>
          <p:cNvPicPr>
            <a:picLocks noChangeAspect="1"/>
          </p:cNvPicPr>
          <p:nvPr/>
        </p:nvPicPr>
        <p:blipFill>
          <a:blip r:embed="rId6"/>
          <a:stretch>
            <a:fillRect/>
          </a:stretch>
        </p:blipFill>
        <p:spPr>
          <a:xfrm>
            <a:off x="1155915" y="3235258"/>
            <a:ext cx="356849" cy="682183"/>
          </a:xfrm>
          <a:prstGeom prst="rect">
            <a:avLst/>
          </a:prstGeom>
        </p:spPr>
      </p:pic>
      <p:pic>
        <p:nvPicPr>
          <p:cNvPr id="40" name="Picture 39"/>
          <p:cNvPicPr>
            <a:picLocks noChangeAspect="1"/>
          </p:cNvPicPr>
          <p:nvPr/>
        </p:nvPicPr>
        <p:blipFill>
          <a:blip r:embed="rId6"/>
          <a:stretch>
            <a:fillRect/>
          </a:stretch>
        </p:blipFill>
        <p:spPr>
          <a:xfrm>
            <a:off x="3540238" y="4948789"/>
            <a:ext cx="309689" cy="592028"/>
          </a:xfrm>
          <a:prstGeom prst="rect">
            <a:avLst/>
          </a:prstGeom>
        </p:spPr>
      </p:pic>
      <p:pic>
        <p:nvPicPr>
          <p:cNvPr id="41" name="Picture 40"/>
          <p:cNvPicPr>
            <a:picLocks noChangeAspect="1"/>
          </p:cNvPicPr>
          <p:nvPr/>
        </p:nvPicPr>
        <p:blipFill>
          <a:blip r:embed="rId7"/>
          <a:stretch>
            <a:fillRect/>
          </a:stretch>
        </p:blipFill>
        <p:spPr>
          <a:xfrm>
            <a:off x="5452434" y="2136465"/>
            <a:ext cx="306253" cy="703248"/>
          </a:xfrm>
          <a:prstGeom prst="rect">
            <a:avLst/>
          </a:prstGeom>
        </p:spPr>
      </p:pic>
      <p:pic>
        <p:nvPicPr>
          <p:cNvPr id="42" name="Picture 41"/>
          <p:cNvPicPr>
            <a:picLocks noChangeAspect="1"/>
          </p:cNvPicPr>
          <p:nvPr/>
        </p:nvPicPr>
        <p:blipFill>
          <a:blip r:embed="rId7"/>
          <a:stretch>
            <a:fillRect/>
          </a:stretch>
        </p:blipFill>
        <p:spPr>
          <a:xfrm>
            <a:off x="1772050" y="3278418"/>
            <a:ext cx="306253" cy="703248"/>
          </a:xfrm>
          <a:prstGeom prst="rect">
            <a:avLst/>
          </a:prstGeom>
        </p:spPr>
      </p:pic>
      <p:pic>
        <p:nvPicPr>
          <p:cNvPr id="43" name="Picture 42"/>
          <p:cNvPicPr>
            <a:picLocks noChangeAspect="1"/>
          </p:cNvPicPr>
          <p:nvPr/>
        </p:nvPicPr>
        <p:blipFill>
          <a:blip r:embed="rId7"/>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2"/>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2"/>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3"/>
            <a:stretch>
              <a:fillRect/>
            </a:stretch>
          </p:blipFill>
          <p:spPr>
            <a:xfrm>
              <a:off x="1436505" y="1647414"/>
              <a:ext cx="2499756" cy="2126229"/>
            </a:xfrm>
            <a:prstGeom prst="rect">
              <a:avLst/>
            </a:prstGeom>
          </p:spPr>
        </p:pic>
        <p:pic>
          <p:nvPicPr>
            <p:cNvPr id="11" name="Picture 10"/>
            <p:cNvPicPr>
              <a:picLocks noChangeAspect="1"/>
            </p:cNvPicPr>
            <p:nvPr/>
          </p:nvPicPr>
          <p:blipFill>
            <a:blip r:embed="rId4"/>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5"/>
            <a:stretch>
              <a:fillRect/>
            </a:stretch>
          </p:blipFill>
          <p:spPr>
            <a:xfrm>
              <a:off x="5534565" y="1790642"/>
              <a:ext cx="1841500" cy="1955800"/>
            </a:xfrm>
            <a:prstGeom prst="rect">
              <a:avLst/>
            </a:prstGeom>
          </p:spPr>
        </p:pic>
        <p:pic>
          <p:nvPicPr>
            <p:cNvPr id="12" name="Picture 11"/>
            <p:cNvPicPr>
              <a:picLocks noChangeAspect="1"/>
            </p:cNvPicPr>
            <p:nvPr/>
          </p:nvPicPr>
          <p:blipFill>
            <a:blip r:embed="rId4"/>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6"/>
            <a:stretch>
              <a:fillRect/>
            </a:stretch>
          </p:blipFill>
          <p:spPr>
            <a:xfrm>
              <a:off x="1436505" y="4238231"/>
              <a:ext cx="2679700" cy="1879600"/>
            </a:xfrm>
            <a:prstGeom prst="rect">
              <a:avLst/>
            </a:prstGeom>
          </p:spPr>
        </p:pic>
        <p:pic>
          <p:nvPicPr>
            <p:cNvPr id="13" name="Picture 12"/>
            <p:cNvPicPr>
              <a:picLocks noChangeAspect="1"/>
            </p:cNvPicPr>
            <p:nvPr/>
          </p:nvPicPr>
          <p:blipFill>
            <a:blip r:embed="rId4"/>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3"/>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3">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2"/>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3"/>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4"/>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p:txBody>
          <a:bodyPr/>
          <a:lstStyle/>
          <a:p>
            <a:r>
              <a:rPr lang="en-US" dirty="0">
                <a:solidFill>
                  <a:schemeClr val="tx1"/>
                </a:solidFill>
              </a:rPr>
              <a:t>What could we look at to discriminate between dying cells, </a:t>
            </a:r>
            <a:r>
              <a:rPr lang="en-US" dirty="0" err="1">
                <a:solidFill>
                  <a:schemeClr val="tx1"/>
                </a:solidFill>
              </a:rPr>
              <a:t>multiplets</a:t>
            </a:r>
            <a:r>
              <a:rPr lang="en-US" dirty="0">
                <a:solidFill>
                  <a:schemeClr val="tx1"/>
                </a:solidFill>
              </a:rPr>
              <a:t>, or empty droplets and healthy single cells?</a:t>
            </a:r>
          </a:p>
        </p:txBody>
      </p:sp>
      <p:pic>
        <p:nvPicPr>
          <p:cNvPr id="4" name="Picture 3" descr="A close up of a logo&#10;&#10;Description automatically generated">
            <a:extLst>
              <a:ext uri="{FF2B5EF4-FFF2-40B4-BE49-F238E27FC236}">
                <a16:creationId xmlns:a16="http://schemas.microsoft.com/office/drawing/2014/main" id="{0D5836BF-E3C5-924A-89A0-06326AEDCD30}"/>
              </a:ext>
            </a:extLst>
          </p:cNvPr>
          <p:cNvPicPr>
            <a:picLocks noChangeAspect="1"/>
          </p:cNvPicPr>
          <p:nvPr/>
        </p:nvPicPr>
        <p:blipFill>
          <a:blip r:embed="rId2"/>
          <a:stretch>
            <a:fillRect/>
          </a:stretch>
        </p:blipFill>
        <p:spPr>
          <a:xfrm>
            <a:off x="1055360" y="1095060"/>
            <a:ext cx="1406178" cy="1422157"/>
          </a:xfrm>
          <a:prstGeom prst="rect">
            <a:avLst/>
          </a:prstGeom>
        </p:spPr>
      </p:pic>
      <p:sp>
        <p:nvSpPr>
          <p:cNvPr id="7" name="TextBox 6">
            <a:extLst>
              <a:ext uri="{FF2B5EF4-FFF2-40B4-BE49-F238E27FC236}">
                <a16:creationId xmlns:a16="http://schemas.microsoft.com/office/drawing/2014/main" id="{4082F98C-9766-A34D-AC16-3BD169B58A3B}"/>
              </a:ext>
            </a:extLst>
          </p:cNvPr>
          <p:cNvSpPr txBox="1"/>
          <p:nvPr/>
        </p:nvSpPr>
        <p:spPr>
          <a:xfrm>
            <a:off x="799693" y="130149"/>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8" name="Picture 7" descr="A picture containing drawing&#10;&#10;Description automatically generated">
            <a:extLst>
              <a:ext uri="{FF2B5EF4-FFF2-40B4-BE49-F238E27FC236}">
                <a16:creationId xmlns:a16="http://schemas.microsoft.com/office/drawing/2014/main" id="{E3F1CBA6-E42C-3E46-B138-5B64F520EC58}"/>
              </a:ext>
            </a:extLst>
          </p:cNvPr>
          <p:cNvPicPr>
            <a:picLocks noChangeAspect="1"/>
          </p:cNvPicPr>
          <p:nvPr/>
        </p:nvPicPr>
        <p:blipFill>
          <a:blip r:embed="rId3"/>
          <a:stretch>
            <a:fillRect/>
          </a:stretch>
        </p:blipFill>
        <p:spPr>
          <a:xfrm>
            <a:off x="3685231" y="1086112"/>
            <a:ext cx="1733056" cy="1518103"/>
          </a:xfrm>
          <a:prstGeom prst="rect">
            <a:avLst/>
          </a:prstGeom>
        </p:spPr>
      </p:pic>
      <p:sp>
        <p:nvSpPr>
          <p:cNvPr id="9" name="TextBox 8">
            <a:extLst>
              <a:ext uri="{FF2B5EF4-FFF2-40B4-BE49-F238E27FC236}">
                <a16:creationId xmlns:a16="http://schemas.microsoft.com/office/drawing/2014/main" id="{A059A13C-CA72-3F4B-8A1E-815325DB169F}"/>
              </a:ext>
            </a:extLst>
          </p:cNvPr>
          <p:cNvSpPr txBox="1"/>
          <p:nvPr/>
        </p:nvSpPr>
        <p:spPr>
          <a:xfrm>
            <a:off x="3527820" y="130149"/>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10" name="TextBox 9">
            <a:extLst>
              <a:ext uri="{FF2B5EF4-FFF2-40B4-BE49-F238E27FC236}">
                <a16:creationId xmlns:a16="http://schemas.microsoft.com/office/drawing/2014/main" id="{3C28AD74-451D-734F-A8A5-47CBC6710612}"/>
              </a:ext>
            </a:extLst>
          </p:cNvPr>
          <p:cNvSpPr txBox="1"/>
          <p:nvPr/>
        </p:nvSpPr>
        <p:spPr>
          <a:xfrm>
            <a:off x="6156560" y="130149"/>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11" name="Picture 10" descr="A picture containing mirror, light&#10;&#10;Description automatically generated">
            <a:extLst>
              <a:ext uri="{FF2B5EF4-FFF2-40B4-BE49-F238E27FC236}">
                <a16:creationId xmlns:a16="http://schemas.microsoft.com/office/drawing/2014/main" id="{B292D64E-DD7E-304E-B945-AFF1DB3A762E}"/>
              </a:ext>
            </a:extLst>
          </p:cNvPr>
          <p:cNvPicPr>
            <a:picLocks noChangeAspect="1"/>
          </p:cNvPicPr>
          <p:nvPr/>
        </p:nvPicPr>
        <p:blipFill>
          <a:blip r:embed="rId4"/>
          <a:stretch>
            <a:fillRect/>
          </a:stretch>
        </p:blipFill>
        <p:spPr>
          <a:xfrm>
            <a:off x="6641980" y="1138763"/>
            <a:ext cx="1549400" cy="1346200"/>
          </a:xfrm>
          <a:prstGeom prst="rect">
            <a:avLst/>
          </a:prstGeom>
        </p:spPr>
      </p:pic>
    </p:spTree>
    <p:extLst>
      <p:ext uri="{BB962C8B-B14F-4D97-AF65-F5344CB8AC3E}">
        <p14:creationId xmlns:p14="http://schemas.microsoft.com/office/powerpoint/2010/main" val="1835545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5"/>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2"/>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3"/>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2"/>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4986</Words>
  <Application>Microsoft Macintosh PowerPoint</Application>
  <PresentationFormat>On-screen Show (4:3)</PresentationFormat>
  <Paragraphs>912</Paragraphs>
  <Slides>99</Slides>
  <Notes>52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Avenir Book</vt:lpstr>
      <vt:lpstr>Avenir Medium</vt:lpstr>
      <vt:lpstr>Calibri</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Quick quiz</vt:lpstr>
      <vt:lpstr>Quick quiz</vt:lpstr>
      <vt:lpstr>Course structure</vt:lpstr>
      <vt:lpstr>Team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Quick quiz</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Step 5 – Dimensionality reduction and visualization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30</cp:revision>
  <dcterms:modified xsi:type="dcterms:W3CDTF">2020-05-11T18:05:49Z</dcterms:modified>
</cp:coreProperties>
</file>